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1" r:id="rId3"/>
    <p:sldId id="260" r:id="rId4"/>
    <p:sldId id="262" r:id="rId5"/>
    <p:sldId id="263" r:id="rId6"/>
    <p:sldId id="264" r:id="rId7"/>
    <p:sldId id="257" r:id="rId8"/>
    <p:sldId id="258" r:id="rId9"/>
    <p:sldId id="259" r:id="rId10"/>
    <p:sldId id="265" r:id="rId11"/>
    <p:sldId id="284" r:id="rId12"/>
    <p:sldId id="266" r:id="rId13"/>
    <p:sldId id="267" r:id="rId14"/>
    <p:sldId id="268" r:id="rId15"/>
    <p:sldId id="269" r:id="rId16"/>
    <p:sldId id="270" r:id="rId17"/>
    <p:sldId id="271" r:id="rId18"/>
    <p:sldId id="272" r:id="rId19"/>
    <p:sldId id="274" r:id="rId20"/>
    <p:sldId id="275" r:id="rId21"/>
    <p:sldId id="28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7" d="100"/>
          <a:sy n="117" d="100"/>
        </p:scale>
        <p:origin x="-14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FD9ECC-9842-4A54-8068-EF07FA32654B}"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B8A2-4D95-4E27-AA0B-569BE430C3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D9ECC-9842-4A54-8068-EF07FA32654B}"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B8A2-4D95-4E27-AA0B-569BE430C3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D9ECC-9842-4A54-8068-EF07FA32654B}"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B8A2-4D95-4E27-AA0B-569BE430C3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D9ECC-9842-4A54-8068-EF07FA32654B}"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B8A2-4D95-4E27-AA0B-569BE430C3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FD9ECC-9842-4A54-8068-EF07FA32654B}"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B8A2-4D95-4E27-AA0B-569BE430C3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FD9ECC-9842-4A54-8068-EF07FA32654B}" type="datetimeFigureOut">
              <a:rPr lang="en-US" smtClean="0"/>
              <a:pPr/>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BB8A2-4D95-4E27-AA0B-569BE430C3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FD9ECC-9842-4A54-8068-EF07FA32654B}" type="datetimeFigureOut">
              <a:rPr lang="en-US" smtClean="0"/>
              <a:pPr/>
              <a:t>3/3/2011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BB8A2-4D95-4E27-AA0B-569BE430C3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FD9ECC-9842-4A54-8068-EF07FA32654B}" type="datetimeFigureOut">
              <a:rPr lang="en-US" smtClean="0"/>
              <a:pPr/>
              <a:t>3/3/2011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BB8A2-4D95-4E27-AA0B-569BE430C3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D9ECC-9842-4A54-8068-EF07FA32654B}" type="datetimeFigureOut">
              <a:rPr lang="en-US" smtClean="0"/>
              <a:pPr/>
              <a:t>3/3/2011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BB8A2-4D95-4E27-AA0B-569BE430C3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D9ECC-9842-4A54-8068-EF07FA32654B}" type="datetimeFigureOut">
              <a:rPr lang="en-US" smtClean="0"/>
              <a:pPr/>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BB8A2-4D95-4E27-AA0B-569BE430C3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D9ECC-9842-4A54-8068-EF07FA32654B}" type="datetimeFigureOut">
              <a:rPr lang="en-US" smtClean="0"/>
              <a:pPr/>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BB8A2-4D95-4E27-AA0B-569BE430C3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D9ECC-9842-4A54-8068-EF07FA32654B}" type="datetimeFigureOut">
              <a:rPr lang="en-US" smtClean="0"/>
              <a:pPr/>
              <a:t>3/3/2011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BB8A2-4D95-4E27-AA0B-569BE430C3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evolution</a:t>
            </a:r>
            <a:endParaRPr lang="en-US" dirty="0"/>
          </a:p>
        </p:txBody>
      </p:sp>
      <p:sp>
        <p:nvSpPr>
          <p:cNvPr id="3" name="Content Placeholder 2"/>
          <p:cNvSpPr>
            <a:spLocks noGrp="1"/>
          </p:cNvSpPr>
          <p:nvPr>
            <p:ph idx="1"/>
          </p:nvPr>
        </p:nvSpPr>
        <p:spPr/>
        <p:txBody>
          <a:bodyPr/>
          <a:lstStyle/>
          <a:p>
            <a:r>
              <a:rPr lang="en-GB" dirty="0" smtClean="0"/>
              <a:t>Does culture evolve?</a:t>
            </a:r>
          </a:p>
          <a:p>
            <a:r>
              <a:rPr lang="en-GB" dirty="0" smtClean="0"/>
              <a:t>How does cultural evolution differ from genetic evolution? </a:t>
            </a:r>
          </a:p>
          <a:p>
            <a:r>
              <a:rPr lang="en-GB" dirty="0" smtClean="0"/>
              <a:t>Can we reconstruct cultural phylogenies?</a:t>
            </a:r>
          </a:p>
          <a:p>
            <a:r>
              <a:rPr lang="en-GB" dirty="0" smtClean="0"/>
              <a:t>Has culture affected human genetic evolution?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314325" y="523875"/>
            <a:ext cx="8515350" cy="581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srcRect/>
          <a:stretch>
            <a:fillRect/>
          </a:stretch>
        </p:blipFill>
        <p:spPr bwMode="auto">
          <a:xfrm>
            <a:off x="381000" y="657225"/>
            <a:ext cx="838200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381000" y="590550"/>
            <a:ext cx="8382000"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447675" y="590550"/>
            <a:ext cx="8248650"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381000" y="590550"/>
            <a:ext cx="8382000"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585788" y="523875"/>
            <a:ext cx="7972425" cy="5810250"/>
          </a:xfrm>
          <a:prstGeom prst="rect">
            <a:avLst/>
          </a:prstGeom>
          <a:noFill/>
          <a:ln w="9525">
            <a:noFill/>
            <a:miter lim="800000"/>
            <a:headEnd/>
            <a:tailEnd/>
          </a:ln>
        </p:spPr>
      </p:pic>
      <p:sp>
        <p:nvSpPr>
          <p:cNvPr id="5" name="Rectangle 4"/>
          <p:cNvSpPr/>
          <p:nvPr/>
        </p:nvSpPr>
        <p:spPr>
          <a:xfrm>
            <a:off x="5076056" y="2852936"/>
            <a:ext cx="3456384"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447675" y="590550"/>
            <a:ext cx="8248650"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cstate="print"/>
          <a:srcRect/>
          <a:stretch>
            <a:fillRect/>
          </a:stretch>
        </p:blipFill>
        <p:spPr bwMode="auto">
          <a:xfrm>
            <a:off x="381000" y="723900"/>
            <a:ext cx="8382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srcRect/>
          <a:stretch>
            <a:fillRect/>
          </a:stretch>
        </p:blipFill>
        <p:spPr bwMode="auto">
          <a:xfrm>
            <a:off x="314325" y="590550"/>
            <a:ext cx="8515350"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cstate="print"/>
          <a:srcRect/>
          <a:stretch>
            <a:fillRect/>
          </a:stretch>
        </p:blipFill>
        <p:spPr bwMode="auto">
          <a:xfrm>
            <a:off x="585788" y="523875"/>
            <a:ext cx="7972425" cy="581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6" name="Picture 4"/>
          <p:cNvPicPr>
            <a:picLocks noChangeAspect="1" noChangeArrowheads="1"/>
          </p:cNvPicPr>
          <p:nvPr/>
        </p:nvPicPr>
        <p:blipFill>
          <a:blip r:embed="rId2" cstate="print"/>
          <a:srcRect/>
          <a:stretch>
            <a:fillRect/>
          </a:stretch>
        </p:blipFill>
        <p:spPr bwMode="auto">
          <a:xfrm>
            <a:off x="581025" y="657225"/>
            <a:ext cx="798195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GB" b="1" dirty="0" smtClean="0"/>
              <a:t>Differences between genetic and cultural evolution: </a:t>
            </a:r>
          </a:p>
          <a:p>
            <a:r>
              <a:rPr lang="en-GB" dirty="0" smtClean="0"/>
              <a:t>Genetic  evolution is typically high-fidelity (low rate of mutations) and articulate (all or nothing)</a:t>
            </a:r>
          </a:p>
          <a:p>
            <a:r>
              <a:rPr lang="en-GB" dirty="0" smtClean="0"/>
              <a:t>Cultural evolution is often low fidelity (high ‘mutation’ rate)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5" name="Picture 3"/>
          <p:cNvPicPr>
            <a:picLocks noChangeAspect="1" noChangeArrowheads="1"/>
          </p:cNvPicPr>
          <p:nvPr/>
        </p:nvPicPr>
        <p:blipFill>
          <a:blip r:embed="rId2" cstate="print"/>
          <a:srcRect/>
          <a:stretch>
            <a:fillRect/>
          </a:stretch>
        </p:blipFill>
        <p:spPr bwMode="auto">
          <a:xfrm>
            <a:off x="585788" y="452438"/>
            <a:ext cx="7972425" cy="595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srcRect/>
          <a:stretch>
            <a:fillRect/>
          </a:stretch>
        </p:blipFill>
        <p:spPr bwMode="auto">
          <a:xfrm>
            <a:off x="247650" y="185738"/>
            <a:ext cx="8648700" cy="648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cstate="print"/>
          <a:srcRect/>
          <a:stretch>
            <a:fillRect/>
          </a:stretch>
        </p:blipFill>
        <p:spPr bwMode="auto">
          <a:xfrm>
            <a:off x="719138" y="590550"/>
            <a:ext cx="7705725"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cstate="print"/>
          <a:srcRect/>
          <a:stretch>
            <a:fillRect/>
          </a:stretch>
        </p:blipFill>
        <p:spPr bwMode="auto">
          <a:xfrm>
            <a:off x="381000" y="319088"/>
            <a:ext cx="8382000" cy="621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14325" y="457200"/>
            <a:ext cx="851535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cstate="print"/>
          <a:srcRect/>
          <a:stretch>
            <a:fillRect/>
          </a:stretch>
        </p:blipFill>
        <p:spPr bwMode="auto">
          <a:xfrm>
            <a:off x="381000" y="657225"/>
            <a:ext cx="838200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447675" y="523875"/>
            <a:ext cx="8248650" cy="581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247650" y="457200"/>
            <a:ext cx="86487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Genes – Memes </a:t>
            </a:r>
            <a:endParaRPr lang="en-US" dirty="0"/>
          </a:p>
        </p:txBody>
      </p:sp>
      <p:sp>
        <p:nvSpPr>
          <p:cNvPr id="3" name="Content Placeholder 2"/>
          <p:cNvSpPr>
            <a:spLocks noGrp="1"/>
          </p:cNvSpPr>
          <p:nvPr>
            <p:ph idx="1"/>
          </p:nvPr>
        </p:nvSpPr>
        <p:spPr/>
        <p:txBody>
          <a:bodyPr>
            <a:normAutofit lnSpcReduction="10000"/>
          </a:bodyPr>
          <a:lstStyle/>
          <a:p>
            <a:r>
              <a:rPr lang="en-GB" dirty="0" smtClean="0"/>
              <a:t>Definition: </a:t>
            </a:r>
            <a:r>
              <a:rPr lang="en-US" b="1" dirty="0" smtClean="0"/>
              <a:t>“Examples of memes are tunes, ideas, catch-phrases, clothes fashions, ways of making pots or of building arches.  Just as genes propagate themselves in the gene pool by leaping from body to body via sperms or eggs, so memes propagate themselves in the meme pool by leaping from brain to brain via a process which, in the broad sense, can be called imitation.” – R. Dawkins, </a:t>
            </a:r>
            <a:r>
              <a:rPr lang="en-US" b="1" i="1" dirty="0" smtClean="0"/>
              <a:t>The Selfish Gene</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spread of memes</a:t>
            </a:r>
            <a:endParaRPr lang="en-US" dirty="0"/>
          </a:p>
        </p:txBody>
      </p:sp>
      <p:sp>
        <p:nvSpPr>
          <p:cNvPr id="3" name="Content Placeholder 2"/>
          <p:cNvSpPr>
            <a:spLocks noGrp="1"/>
          </p:cNvSpPr>
          <p:nvPr>
            <p:ph idx="1"/>
          </p:nvPr>
        </p:nvSpPr>
        <p:spPr/>
        <p:txBody>
          <a:bodyPr/>
          <a:lstStyle/>
          <a:p>
            <a:r>
              <a:rPr lang="en-US" dirty="0" smtClean="0"/>
              <a:t>“If a scientist hears, or reads about, a good idea, he passes it on to his colleagues and students.  He mentions it in his articles and his lectures.  If the idea catches on, it can be said to propagate itself, spreading from brain to brain.” –R. Dawkins, </a:t>
            </a:r>
            <a:r>
              <a:rPr lang="en-US" i="1" dirty="0" smtClean="0"/>
              <a:t>The Selfish Gene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Memes as mind parasites?</a:t>
            </a:r>
            <a:endParaRPr lang="en-US" dirty="0"/>
          </a:p>
        </p:txBody>
      </p:sp>
      <p:sp>
        <p:nvSpPr>
          <p:cNvPr id="3" name="Content Placeholder 2"/>
          <p:cNvSpPr>
            <a:spLocks noGrp="1"/>
          </p:cNvSpPr>
          <p:nvPr>
            <p:ph idx="1"/>
          </p:nvPr>
        </p:nvSpPr>
        <p:spPr/>
        <p:txBody>
          <a:bodyPr/>
          <a:lstStyle/>
          <a:p>
            <a:r>
              <a:rPr lang="en-US" dirty="0" smtClean="0"/>
              <a:t>“When you plant a fertile meme in my mind you literally parasitize my brain, turning it into a vehicle for the meme's propagation in just the way that a virus may parasitize the genetic mechanism of a host cell.” – R. Dawkins, </a:t>
            </a:r>
            <a:r>
              <a:rPr lang="en-US" i="1" dirty="0" smtClean="0"/>
              <a:t>The Selfish Gene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177</Words>
  <Application>Microsoft Office PowerPoint</Application>
  <PresentationFormat>On-screen Show (4:3)</PresentationFormat>
  <Paragraphs>14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Cultural evolution</vt:lpstr>
      <vt:lpstr>Slide 2</vt:lpstr>
      <vt:lpstr>Slide 3</vt:lpstr>
      <vt:lpstr>Slide 4</vt:lpstr>
      <vt:lpstr>Slide 5</vt:lpstr>
      <vt:lpstr>Slide 6</vt:lpstr>
      <vt:lpstr>Genes – Memes </vt:lpstr>
      <vt:lpstr>The spread of memes</vt:lpstr>
      <vt:lpstr>Memes as mind parasites?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 – Memes </dc:title>
  <dc:creator>Lars</dc:creator>
  <cp:lastModifiedBy>Lars</cp:lastModifiedBy>
  <cp:revision>23</cp:revision>
  <dcterms:created xsi:type="dcterms:W3CDTF">2011-02-24T12:53:34Z</dcterms:created>
  <dcterms:modified xsi:type="dcterms:W3CDTF">2011-03-03T13:44:18Z</dcterms:modified>
</cp:coreProperties>
</file>